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handoutMasterIdLst>
    <p:handoutMasterId r:id="rId40"/>
  </p:handout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92" r:id="rId35"/>
    <p:sldId id="293" r:id="rId36"/>
    <p:sldId id="294" r:id="rId37"/>
    <p:sldId id="295" r:id="rId38"/>
    <p:sldId id="29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380" y="60"/>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9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FB11D7-2E4B-4EE0-8B1E-8FDA6F5722D7}" type="datetimeFigureOut">
              <a:rPr lang="en-US" smtClean="0"/>
              <a:t>7/10/2021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17B0BD-1050-4FFC-9A7D-92B93F78DA65}" type="slidenum">
              <a:rPr lang="en-US" smtClean="0"/>
              <a:t>‹#›</a:t>
            </a:fld>
            <a:endParaRPr lang="en-US"/>
          </a:p>
        </p:txBody>
      </p:sp>
    </p:spTree>
    <p:extLst>
      <p:ext uri="{BB962C8B-B14F-4D97-AF65-F5344CB8AC3E}">
        <p14:creationId xmlns:p14="http://schemas.microsoft.com/office/powerpoint/2010/main" val="32694455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60000"/>
                    <a:lumOff val="4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EDE26-356E-459E-A669-30134BA75C02}"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7EDE26-356E-459E-A669-30134BA75C02}"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7EDE26-356E-459E-A669-30134BA75C02}"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7EDE26-356E-459E-A669-30134BA75C02}"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7EDE26-356E-459E-A669-30134BA75C02}"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EDE26-356E-459E-A669-30134BA75C02}"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7EDE26-356E-459E-A669-30134BA75C02}"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7EDE26-356E-459E-A669-30134BA75C02}"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6C664-81A6-4231-8816-66A6F6A4B40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EDE26-356E-459E-A669-30134BA75C02}" type="datetimeFigureOut">
              <a:rPr lang="en-US" smtClean="0"/>
              <a:t>7/10/2021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6C664-81A6-4231-8816-66A6F6A4B40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2">
              <a:lumMod val="60000"/>
              <a:lumOff val="4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Arial Black" pitchFamily="34" charset="0"/>
              </a:rPr>
              <a:t>Convolutional</a:t>
            </a:r>
            <a:r>
              <a:rPr lang="en-US" dirty="0" smtClean="0">
                <a:latin typeface="Arial Black" pitchFamily="34" charset="0"/>
              </a:rPr>
              <a:t> Neural Network (CNN)</a:t>
            </a:r>
            <a:endParaRPr lang="en-US" dirty="0">
              <a:latin typeface="Arial Black" pitchFamily="34" charset="0"/>
            </a:endParaRPr>
          </a:p>
        </p:txBody>
      </p:sp>
      <p:sp>
        <p:nvSpPr>
          <p:cNvPr id="3" name="Subtitle 2"/>
          <p:cNvSpPr>
            <a:spLocks noGrp="1"/>
          </p:cNvSpPr>
          <p:nvPr>
            <p:ph type="subTitle" idx="1"/>
          </p:nvPr>
        </p:nvSpPr>
        <p:spPr/>
        <p:txBody>
          <a:bodyPr/>
          <a:lstStyle/>
          <a:p>
            <a:r>
              <a:rPr lang="en-US" dirty="0" smtClean="0"/>
              <a:t>Dr. </a:t>
            </a:r>
            <a:r>
              <a:rPr lang="en-US" dirty="0" err="1" smtClean="0"/>
              <a:t>Noman</a:t>
            </a:r>
            <a:r>
              <a:rPr lang="en-US" dirty="0" smtClean="0"/>
              <a:t> Islam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CNN terminology, the 3×3 matrix is called a ‘filter‘ or ‘kernel’ or ‘feature detector’ and the matrix formed by sliding the filter over the image and computing the dot product is called the ‘Convolved Feature’ or ‘Activation Map’ or the ‘Feature Map‘. </a:t>
            </a:r>
          </a:p>
          <a:p>
            <a:r>
              <a:rPr lang="en-US" dirty="0" smtClean="0"/>
              <a:t>It is important to note that filters acts as feature detectors from the original input image.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We can perform operations such as Edge Detection, Sharpen and Blur just by changing the numeric values of our filter matrix before the convolution operation</a:t>
            </a:r>
          </a:p>
          <a:p>
            <a:r>
              <a:rPr lang="en-US" dirty="0" smtClean="0"/>
              <a:t>This means that different filters can detect different features from an image, for example edges, curves etc</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0" y="0"/>
            <a:ext cx="9144000" cy="688696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iphy.gif"/>
          <p:cNvPicPr>
            <a:picLocks noGrp="1" noChangeAspect="1"/>
          </p:cNvPicPr>
          <p:nvPr>
            <p:ph idx="1"/>
          </p:nvPr>
        </p:nvPicPr>
        <p:blipFill>
          <a:blip r:embed="rId2"/>
          <a:stretch>
            <a:fillRect/>
          </a:stretch>
        </p:blipFill>
        <p:spPr>
          <a:xfrm>
            <a:off x="0" y="0"/>
            <a:ext cx="9144000" cy="68580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practice, a CNN learns the values of these filters on its own during the training process</a:t>
            </a:r>
          </a:p>
          <a:p>
            <a:r>
              <a:rPr lang="en-US" dirty="0" smtClean="0"/>
              <a:t>The size of the Feature Map (Convolved Feature) is controlled by three parameters:</a:t>
            </a:r>
          </a:p>
          <a:p>
            <a:pPr lvl="1"/>
            <a:r>
              <a:rPr lang="en-US" b="1" dirty="0" smtClean="0"/>
              <a:t>Depth:</a:t>
            </a:r>
            <a:r>
              <a:rPr lang="en-US" dirty="0" smtClean="0"/>
              <a:t> Depth corresponds to the number of filters we use for the convolution operation.</a:t>
            </a:r>
          </a:p>
          <a:p>
            <a:pPr lvl="1"/>
            <a:r>
              <a:rPr lang="en-US" b="1" dirty="0" smtClean="0"/>
              <a:t>Stride:</a:t>
            </a:r>
            <a:r>
              <a:rPr lang="en-US" dirty="0" smtClean="0"/>
              <a:t> Stride is the number of pixels by which we slide our filter matrix over the input matrix. When the stride is 1 then we move the filters one pixel at a time</a:t>
            </a:r>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b="1" dirty="0" smtClean="0"/>
              <a:t>Zero-padding:</a:t>
            </a:r>
            <a:r>
              <a:rPr lang="en-US" dirty="0" smtClean="0"/>
              <a:t> Sometimes, it is convenient to pad the input matrix with zeros around the border, so that we can apply the filter to bordering elements of our input image matrix. A nice feature of zero padding is that it allows us to control the size of the feature maps. Adding zero-padding is also called wide convolution, and not using zero-padding would be a narrow convolution.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ReLu</a:t>
            </a:r>
            <a:endParaRPr lang="en-US" dirty="0"/>
          </a:p>
        </p:txBody>
      </p:sp>
      <p:sp>
        <p:nvSpPr>
          <p:cNvPr id="3" name="Content Placeholder 2"/>
          <p:cNvSpPr>
            <a:spLocks noGrp="1"/>
          </p:cNvSpPr>
          <p:nvPr>
            <p:ph idx="1"/>
          </p:nvPr>
        </p:nvSpPr>
        <p:spPr/>
        <p:txBody>
          <a:bodyPr/>
          <a:lstStyle/>
          <a:p>
            <a:r>
              <a:rPr lang="en-US" dirty="0" smtClean="0"/>
              <a:t>An additional operation called </a:t>
            </a:r>
            <a:r>
              <a:rPr lang="en-US" dirty="0" err="1" smtClean="0"/>
              <a:t>ReLU</a:t>
            </a:r>
            <a:r>
              <a:rPr lang="en-US" dirty="0" smtClean="0"/>
              <a:t> has been used after every Convolution operation</a:t>
            </a:r>
          </a:p>
          <a:p>
            <a:r>
              <a:rPr lang="en-US" dirty="0" err="1" smtClean="0"/>
              <a:t>ReLU</a:t>
            </a:r>
            <a:r>
              <a:rPr lang="en-US" dirty="0" smtClean="0"/>
              <a:t> is an element wise operation (applied per pixel) and replaces all negative pixel values in the feature map by zero. The purpose of </a:t>
            </a:r>
            <a:r>
              <a:rPr lang="en-US" dirty="0" err="1" smtClean="0"/>
              <a:t>ReLU</a:t>
            </a:r>
            <a:r>
              <a:rPr lang="en-US" dirty="0" smtClean="0"/>
              <a:t> is to introduce non-linearity in our </a:t>
            </a:r>
            <a:r>
              <a:rPr lang="en-US" dirty="0" err="1" smtClean="0"/>
              <a:t>ConvNet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55789" y="1600200"/>
            <a:ext cx="9012011" cy="4800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0" y="1638300"/>
            <a:ext cx="9056529" cy="33909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Step</a:t>
            </a:r>
            <a:endParaRPr lang="en-US" dirty="0"/>
          </a:p>
        </p:txBody>
      </p:sp>
      <p:sp>
        <p:nvSpPr>
          <p:cNvPr id="3" name="Content Placeholder 2"/>
          <p:cNvSpPr>
            <a:spLocks noGrp="1"/>
          </p:cNvSpPr>
          <p:nvPr>
            <p:ph idx="1"/>
          </p:nvPr>
        </p:nvSpPr>
        <p:spPr/>
        <p:txBody>
          <a:bodyPr/>
          <a:lstStyle/>
          <a:p>
            <a:r>
              <a:rPr lang="en-US" dirty="0" smtClean="0"/>
              <a:t>Spatial Pooling (also called </a:t>
            </a:r>
            <a:r>
              <a:rPr lang="en-US" dirty="0" err="1" smtClean="0"/>
              <a:t>subsampling</a:t>
            </a:r>
            <a:r>
              <a:rPr lang="en-US" dirty="0" smtClean="0"/>
              <a:t> or </a:t>
            </a:r>
            <a:r>
              <a:rPr lang="en-US" dirty="0" err="1" smtClean="0"/>
              <a:t>downsampling</a:t>
            </a:r>
            <a:r>
              <a:rPr lang="en-US" dirty="0" smtClean="0"/>
              <a:t>) reduces the dimensionality of each feature map but retains the most important information. </a:t>
            </a:r>
          </a:p>
          <a:p>
            <a:r>
              <a:rPr lang="en-US" dirty="0" smtClean="0"/>
              <a:t>Spatial Pooling can be of different types: Max, Average, Sum etc.</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err="1" smtClean="0"/>
              <a:t>Convolutional</a:t>
            </a:r>
            <a:r>
              <a:rPr lang="en-US" dirty="0" smtClean="0"/>
              <a:t> Neural Networks (</a:t>
            </a:r>
            <a:r>
              <a:rPr lang="en-US" dirty="0" err="1" smtClean="0"/>
              <a:t>ConvNets</a:t>
            </a:r>
            <a:r>
              <a:rPr lang="en-US" dirty="0" smtClean="0"/>
              <a:t> or CNNs) are a category of Neural Networks that have proven very effective in areas such as image recognition and classification. </a:t>
            </a:r>
            <a:r>
              <a:rPr lang="en-US" dirty="0" err="1" smtClean="0"/>
              <a:t>ConvNets</a:t>
            </a:r>
            <a:r>
              <a:rPr lang="en-US" dirty="0" smtClean="0"/>
              <a:t> have been successful in identifying faces, objects and traffic signs apart from powering vision in robots and self driving cars.</a:t>
            </a:r>
          </a:p>
          <a:p>
            <a:r>
              <a:rPr lang="en-US" dirty="0" smtClean="0"/>
              <a:t>Very similar to ordinary ANN</a:t>
            </a:r>
          </a:p>
          <a:p>
            <a:r>
              <a:rPr lang="en-US" dirty="0" err="1" smtClean="0"/>
              <a:t>ConvNet</a:t>
            </a:r>
            <a:r>
              <a:rPr lang="en-US" dirty="0" smtClean="0"/>
              <a:t> architectures make the explicit assumption that the inputs are images, which allows us to encode certain properties into the architecture.</a:t>
            </a:r>
          </a:p>
          <a:p>
            <a:r>
              <a:rPr lang="en-US" dirty="0" smtClean="0"/>
              <a:t>Regular Neural Nets don’t scale well to full images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In case of Max Pooling, we define a spatial neighborhood (for example, a 2×2 window) and take the largest element from the rectified feature map within that window. </a:t>
            </a:r>
          </a:p>
          <a:p>
            <a:r>
              <a:rPr lang="en-US" dirty="0" smtClean="0"/>
              <a:t>Instead of taking the largest element we could also take the average (Average Pooling) or sum of all elements in that window. </a:t>
            </a:r>
          </a:p>
          <a:p>
            <a:r>
              <a:rPr lang="en-US" dirty="0" smtClean="0"/>
              <a:t>In practice, Max Pooling has been shown to work better.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548422" y="0"/>
            <a:ext cx="7985682" cy="680561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0" y="1071561"/>
            <a:ext cx="9144000" cy="471963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Pooling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Makes the input representations (feature dimension) smaller and more manageable</a:t>
            </a:r>
          </a:p>
          <a:p>
            <a:r>
              <a:rPr lang="en-US" dirty="0"/>
              <a:t>R</a:t>
            </a:r>
            <a:r>
              <a:rPr lang="en-US" dirty="0" smtClean="0"/>
              <a:t>educes the number of parameters and computations in the network, therefore, controlling </a:t>
            </a:r>
            <a:r>
              <a:rPr lang="en-US" dirty="0" err="1" smtClean="0"/>
              <a:t>overfitting</a:t>
            </a:r>
            <a:endParaRPr lang="en-US" dirty="0" smtClean="0"/>
          </a:p>
          <a:p>
            <a:r>
              <a:rPr lang="en-US" dirty="0" smtClean="0"/>
              <a:t>Makes the network invariant to small transformations, distortions and translations in the input image (a small distortion in input will not change the output of Pooling – since we take the maximum / average value in a local neighborhood).</a:t>
            </a:r>
          </a:p>
          <a:p>
            <a:r>
              <a:rPr lang="en-US" dirty="0"/>
              <a:t>H</a:t>
            </a:r>
            <a:r>
              <a:rPr lang="en-US" dirty="0" smtClean="0"/>
              <a:t>elps us arrive at an almost scale invariant representation of our image (the exact term is “</a:t>
            </a:r>
            <a:r>
              <a:rPr lang="en-US" dirty="0" err="1" smtClean="0"/>
              <a:t>equivariant</a:t>
            </a:r>
            <a:r>
              <a:rPr lang="en-US" dirty="0" smtClean="0"/>
              <a:t>”). This is very powerful since we can detect objects in an image no matter where they are located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So far we have seen how Convolution, </a:t>
            </a:r>
            <a:r>
              <a:rPr lang="en-US" dirty="0" err="1" smtClean="0"/>
              <a:t>ReLU</a:t>
            </a:r>
            <a:r>
              <a:rPr lang="en-US" dirty="0" smtClean="0"/>
              <a:t> and Pooling work. </a:t>
            </a:r>
          </a:p>
          <a:p>
            <a:r>
              <a:rPr lang="en-US" dirty="0" smtClean="0"/>
              <a:t>It is important to understand that these layers are the basic building blocks of any CNN.</a:t>
            </a:r>
          </a:p>
          <a:p>
            <a:r>
              <a:rPr lang="en-US" dirty="0" smtClean="0"/>
              <a:t>We have two sets of Convolution, </a:t>
            </a:r>
            <a:r>
              <a:rPr lang="en-US" dirty="0" err="1" smtClean="0"/>
              <a:t>ReLU</a:t>
            </a:r>
            <a:r>
              <a:rPr lang="en-US" dirty="0" smtClean="0"/>
              <a:t> &amp; Pooling layers – the 2nd Convolution layer performs convolution on the output of the first Pooling Layer using six filters to produce a total of six feature maps. </a:t>
            </a:r>
          </a:p>
          <a:p>
            <a:r>
              <a:rPr lang="en-US" dirty="0" err="1" smtClean="0"/>
              <a:t>ReLU</a:t>
            </a:r>
            <a:r>
              <a:rPr lang="en-US" dirty="0" smtClean="0"/>
              <a:t> is then applied individually on all of these six feature maps. We then perform Max Pooling operation separately on each of the six rectified feature maps.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Together these layers extract the useful features from the images, introduce non-linearity in our network and reduce feature dimension while aiming to make the features somewhat </a:t>
            </a:r>
            <a:r>
              <a:rPr lang="en-US" dirty="0" err="1" smtClean="0"/>
              <a:t>equivariant</a:t>
            </a:r>
            <a:r>
              <a:rPr lang="en-US" dirty="0" smtClean="0"/>
              <a:t> to scale and translation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Layer</a:t>
            </a:r>
            <a:endParaRPr lang="en-US" dirty="0"/>
          </a:p>
        </p:txBody>
      </p:sp>
      <p:sp>
        <p:nvSpPr>
          <p:cNvPr id="3" name="Content Placeholder 2"/>
          <p:cNvSpPr>
            <a:spLocks noGrp="1"/>
          </p:cNvSpPr>
          <p:nvPr>
            <p:ph idx="1"/>
          </p:nvPr>
        </p:nvSpPr>
        <p:spPr/>
        <p:txBody>
          <a:bodyPr/>
          <a:lstStyle/>
          <a:p>
            <a:r>
              <a:rPr lang="en-US" dirty="0" smtClean="0"/>
              <a:t>The Fully Connected layer is a traditional Multi Layer </a:t>
            </a:r>
            <a:r>
              <a:rPr lang="en-US" dirty="0" err="1" smtClean="0"/>
              <a:t>Perceptron</a:t>
            </a:r>
            <a:r>
              <a:rPr lang="en-US" dirty="0" smtClean="0"/>
              <a:t> that uses a </a:t>
            </a:r>
            <a:r>
              <a:rPr lang="en-US" dirty="0" err="1" smtClean="0"/>
              <a:t>softmax</a:t>
            </a:r>
            <a:r>
              <a:rPr lang="en-US" dirty="0" smtClean="0"/>
              <a:t> activation function in the output layer (other classifiers like SVM can also be used, but will stick to </a:t>
            </a:r>
            <a:r>
              <a:rPr lang="en-US" dirty="0" err="1" smtClean="0"/>
              <a:t>softmax</a:t>
            </a:r>
            <a:r>
              <a:rPr lang="en-US" dirty="0" smtClean="0"/>
              <a:t> in this post). </a:t>
            </a:r>
          </a:p>
          <a:p>
            <a:r>
              <a:rPr lang="en-US" dirty="0" smtClean="0"/>
              <a:t>The term “Fully Connected” implies that every neuron in the previous layer is connected to every neuron on the next layer.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 output from the </a:t>
            </a:r>
            <a:r>
              <a:rPr lang="en-US" dirty="0" err="1" smtClean="0"/>
              <a:t>convolutional</a:t>
            </a:r>
            <a:r>
              <a:rPr lang="en-US" dirty="0" smtClean="0"/>
              <a:t> and pooling layers represent high-level features of the input image. </a:t>
            </a:r>
          </a:p>
          <a:p>
            <a:r>
              <a:rPr lang="en-US" dirty="0" smtClean="0"/>
              <a:t>The purpose of the Fully Connected layer is to use these features for classifying the input image into various classes based on the training dataset.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Apart from classification, adding a fully-connected layer is also a (usually) cheap way of learning non-linear combinations of these features. </a:t>
            </a:r>
          </a:p>
          <a:p>
            <a:r>
              <a:rPr lang="en-US" dirty="0" smtClean="0"/>
              <a:t>Most of the features from </a:t>
            </a:r>
            <a:r>
              <a:rPr lang="en-US" dirty="0" err="1" smtClean="0"/>
              <a:t>convolutional</a:t>
            </a:r>
            <a:r>
              <a:rPr lang="en-US" dirty="0" smtClean="0"/>
              <a:t> and pooling layers may be good for the classification task, but combinations of those features might be even better</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The sum of output probabilities from the Fully Connected Layer is 1</a:t>
            </a:r>
          </a:p>
          <a:p>
            <a:r>
              <a:rPr lang="en-US" dirty="0" smtClean="0"/>
              <a:t>This is ensured by using the </a:t>
            </a:r>
            <a:r>
              <a:rPr lang="en-US" dirty="0" err="1" smtClean="0"/>
              <a:t>Softmax</a:t>
            </a:r>
            <a:r>
              <a:rPr lang="en-US" dirty="0" smtClean="0"/>
              <a:t> as the activation function in the output layer of the Fully Connected Layer. </a:t>
            </a:r>
          </a:p>
          <a:p>
            <a:r>
              <a:rPr lang="en-US" dirty="0" smtClean="0"/>
              <a:t>The </a:t>
            </a:r>
            <a:r>
              <a:rPr lang="en-US" dirty="0" err="1" smtClean="0"/>
              <a:t>Softmax</a:t>
            </a:r>
            <a:r>
              <a:rPr lang="en-US" dirty="0" smtClean="0"/>
              <a:t> function takes a vector of arbitrary real-valued scores and squashes it to a vector of values between zero and one that sum to one.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For example, an image of more respectable size, e.g. 200x200x3, would lead to neurons that have 200*200*3 = 120,000 weights. </a:t>
            </a:r>
          </a:p>
          <a:p>
            <a:r>
              <a:rPr lang="en-US" dirty="0" smtClean="0"/>
              <a:t>Moreover, we would almost certainly want to have several such neurons, so the parameters would add up quickly! </a:t>
            </a:r>
          </a:p>
          <a:p>
            <a:r>
              <a:rPr lang="en-US" dirty="0" smtClean="0"/>
              <a:t>Clearly, this full connectivity is wasteful and the huge number of parameters would quickly lead to </a:t>
            </a:r>
            <a:r>
              <a:rPr lang="en-US" dirty="0" err="1" smtClean="0"/>
              <a:t>overfitting</a:t>
            </a: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CNN</a:t>
            </a:r>
            <a:endParaRPr lang="en-US" dirty="0"/>
          </a:p>
        </p:txBody>
      </p:sp>
      <p:sp>
        <p:nvSpPr>
          <p:cNvPr id="3" name="Content Placeholder 2"/>
          <p:cNvSpPr>
            <a:spLocks noGrp="1"/>
          </p:cNvSpPr>
          <p:nvPr>
            <p:ph idx="1"/>
          </p:nvPr>
        </p:nvSpPr>
        <p:spPr/>
        <p:txBody>
          <a:bodyPr/>
          <a:lstStyle/>
          <a:p>
            <a:endParaRPr lang="en-US" dirty="0"/>
          </a:p>
        </p:txBody>
      </p:sp>
      <p:pic>
        <p:nvPicPr>
          <p:cNvPr id="28674" name="Picture 2"/>
          <p:cNvPicPr>
            <a:picLocks noChangeAspect="1" noChangeArrowheads="1"/>
          </p:cNvPicPr>
          <p:nvPr/>
        </p:nvPicPr>
        <p:blipFill>
          <a:blip r:embed="rId2"/>
          <a:srcRect/>
          <a:stretch>
            <a:fillRect/>
          </a:stretch>
        </p:blipFill>
        <p:spPr bwMode="auto">
          <a:xfrm>
            <a:off x="165629" y="2176463"/>
            <a:ext cx="8978371" cy="315753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smtClean="0"/>
              <a:t>Step1: We initialize all filters and parameters / weights with random values</a:t>
            </a:r>
          </a:p>
          <a:p>
            <a:r>
              <a:rPr lang="en-US" dirty="0" smtClean="0"/>
              <a:t>Step2: The network takes a training image as input, goes through the forward propagation step (convolution, </a:t>
            </a:r>
            <a:r>
              <a:rPr lang="en-US" dirty="0" err="1" smtClean="0"/>
              <a:t>ReLU</a:t>
            </a:r>
            <a:r>
              <a:rPr lang="en-US" dirty="0" smtClean="0"/>
              <a:t> and pooling operations along with forward propagation in the Fully Connected layer) and finds the output probabilities for each class.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Lets say the output probabilities for the boat image above are [0.2, 0.4, 0.1, 0.3]. Since weights are randomly assigned for the first training example, output probabilities are also random.</a:t>
            </a:r>
          </a:p>
          <a:p>
            <a:r>
              <a:rPr lang="en-US" dirty="0" smtClean="0"/>
              <a:t>Step3: Calculate the total error at the output layer (summation over all 4 classes)</a:t>
            </a:r>
          </a:p>
          <a:p>
            <a:pPr lvl="1"/>
            <a:r>
              <a:rPr lang="en-US" dirty="0" smtClean="0"/>
              <a:t>Total Error = ∑  ½ (target probability – output probability) ²</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Step4: Use </a:t>
            </a:r>
            <a:r>
              <a:rPr lang="en-US" dirty="0" err="1" smtClean="0"/>
              <a:t>Backpropagation</a:t>
            </a:r>
            <a:r>
              <a:rPr lang="en-US" dirty="0" smtClean="0"/>
              <a:t> to calculate the gradients of the error with respect to all weights in the network and use gradient descent to update all filter values / weights and parameter values to minimize the output error. The weights are adjusted in proportion to their contribution to the total error. When the same image is input again, output probabilities might now be [0.1, 0.1, 0.7, 0.1], which is closer to the target vector [0, 0, 1, 0]. This means that the network has learnt to classify this particular image correctly by adjusting its weights / filters such that the output error is reduced.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Parameters like number of filters, filter sizes, architecture of the network etc. have all been fixed before Step 1 and do not change during training process – only the values of the filter matrix and connection weights get updated.</a:t>
            </a:r>
          </a:p>
          <a:p>
            <a:r>
              <a:rPr lang="en-US" dirty="0" smtClean="0"/>
              <a:t>Step5: Repeat steps 2-4 with all images in the training set.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When a new (unseen) image is input into the </a:t>
            </a:r>
            <a:r>
              <a:rPr lang="en-US" dirty="0" err="1" smtClean="0"/>
              <a:t>ConvNet</a:t>
            </a:r>
            <a:r>
              <a:rPr lang="en-US" dirty="0" smtClean="0"/>
              <a:t>, the network would go through the forward propagation step and output a probability for each class (for a new image, the output probabilities are calculated using the weights which have been optimized to correctly classify all the previous training examples). </a:t>
            </a:r>
          </a:p>
          <a:p>
            <a:r>
              <a:rPr lang="en-US" dirty="0" smtClean="0"/>
              <a:t>If our training set is large enough, the network will (hopefully) generalize well to new images and classify them into correct categories.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Please note however, that these operations can be repeated any number of times in a single </a:t>
            </a:r>
            <a:r>
              <a:rPr lang="en-US" dirty="0" err="1" smtClean="0"/>
              <a:t>ConvNet</a:t>
            </a:r>
            <a:r>
              <a:rPr lang="en-US" dirty="0" smtClean="0"/>
              <a:t>. </a:t>
            </a:r>
          </a:p>
          <a:p>
            <a:r>
              <a:rPr lang="en-US" dirty="0" smtClean="0"/>
              <a:t>In fact, some of the best performing </a:t>
            </a:r>
            <a:r>
              <a:rPr lang="en-US" dirty="0" err="1" smtClean="0"/>
              <a:t>ConvNets</a:t>
            </a:r>
            <a:r>
              <a:rPr lang="en-US" dirty="0" smtClean="0"/>
              <a:t> today have tens of Convolution and Pooling layers! </a:t>
            </a:r>
          </a:p>
          <a:p>
            <a:r>
              <a:rPr lang="en-US" dirty="0" smtClean="0"/>
              <a:t>Also, it is not necessary to have a Pooling layer after every </a:t>
            </a:r>
            <a:r>
              <a:rPr lang="en-US" dirty="0" err="1" smtClean="0"/>
              <a:t>Convolutional</a:t>
            </a:r>
            <a:r>
              <a:rPr lang="en-US" dirty="0" smtClean="0"/>
              <a:t> Layer.</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CNN</a:t>
            </a:r>
            <a:endParaRPr lang="en-US" dirty="0"/>
          </a:p>
        </p:txBody>
      </p:sp>
      <p:sp>
        <p:nvSpPr>
          <p:cNvPr id="3" name="Content Placeholder 2"/>
          <p:cNvSpPr>
            <a:spLocks noGrp="1"/>
          </p:cNvSpPr>
          <p:nvPr>
            <p:ph idx="1"/>
          </p:nvPr>
        </p:nvSpPr>
        <p:spPr/>
        <p:txBody>
          <a:bodyPr>
            <a:normAutofit lnSpcReduction="10000"/>
          </a:bodyPr>
          <a:lstStyle/>
          <a:p>
            <a:r>
              <a:rPr lang="en-US" dirty="0" smtClean="0"/>
              <a:t>In general, the more convolution steps we have, the more complicated features our network will be able to learn to recognize. </a:t>
            </a:r>
          </a:p>
          <a:p>
            <a:r>
              <a:rPr lang="en-US" dirty="0" smtClean="0"/>
              <a:t> For example, in Image Classification a </a:t>
            </a:r>
            <a:r>
              <a:rPr lang="en-US" dirty="0" err="1" smtClean="0"/>
              <a:t>ConvNet</a:t>
            </a:r>
            <a:r>
              <a:rPr lang="en-US" dirty="0" smtClean="0"/>
              <a:t> may learn to detect edges from raw pixels in the first layer, then use the edges to detect simple shapes in the second layer, and then use these shapes to deter higher-level features, such as facial shapes in higher layers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CNN</a:t>
            </a:r>
            <a:endParaRPr lang="en-US" dirty="0"/>
          </a:p>
        </p:txBody>
      </p:sp>
      <p:sp>
        <p:nvSpPr>
          <p:cNvPr id="3" name="Content Placeholder 2"/>
          <p:cNvSpPr>
            <a:spLocks noGrp="1"/>
          </p:cNvSpPr>
          <p:nvPr>
            <p:ph idx="1"/>
          </p:nvPr>
        </p:nvSpPr>
        <p:spPr/>
        <p:txBody>
          <a:bodyPr/>
          <a:lstStyle/>
          <a:p>
            <a:r>
              <a:rPr lang="en-US" dirty="0" smtClean="0"/>
              <a:t>Image Recognition</a:t>
            </a:r>
          </a:p>
          <a:p>
            <a:r>
              <a:rPr lang="en-US" dirty="0" smtClean="0"/>
              <a:t>Video Analysis</a:t>
            </a:r>
          </a:p>
          <a:p>
            <a:r>
              <a:rPr lang="en-US" dirty="0" smtClean="0"/>
              <a:t>NLP</a:t>
            </a:r>
          </a:p>
          <a:p>
            <a:r>
              <a:rPr lang="en-US" dirty="0" smtClean="0"/>
              <a:t>Drug Discovery</a:t>
            </a:r>
          </a:p>
          <a:p>
            <a:r>
              <a:rPr lang="en-US" dirty="0" smtClean="0"/>
              <a:t>Playing Go</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ConvNets</a:t>
            </a:r>
            <a:endParaRPr lang="en-US" dirty="0"/>
          </a:p>
        </p:txBody>
      </p:sp>
      <p:sp>
        <p:nvSpPr>
          <p:cNvPr id="3" name="Content Placeholder 2"/>
          <p:cNvSpPr>
            <a:spLocks noGrp="1"/>
          </p:cNvSpPr>
          <p:nvPr>
            <p:ph idx="1"/>
          </p:nvPr>
        </p:nvSpPr>
        <p:spPr/>
        <p:txBody>
          <a:bodyPr/>
          <a:lstStyle/>
          <a:p>
            <a:r>
              <a:rPr lang="en-US" dirty="0" smtClean="0"/>
              <a:t>A simple </a:t>
            </a:r>
            <a:r>
              <a:rPr lang="en-US" dirty="0" err="1" smtClean="0"/>
              <a:t>ConvNet</a:t>
            </a:r>
            <a:r>
              <a:rPr lang="en-US" dirty="0" smtClean="0"/>
              <a:t> is a sequence of layers, and every layer of a </a:t>
            </a:r>
            <a:r>
              <a:rPr lang="en-US" dirty="0" err="1" smtClean="0"/>
              <a:t>ConvNet</a:t>
            </a:r>
            <a:r>
              <a:rPr lang="en-US" dirty="0" smtClean="0"/>
              <a:t> transforms one volume of activations to another through a differentiable function.</a:t>
            </a:r>
          </a:p>
          <a:p>
            <a:r>
              <a:rPr lang="en-US" dirty="0" err="1" smtClean="0"/>
              <a:t>Convolutional</a:t>
            </a:r>
            <a:r>
              <a:rPr lang="en-US" dirty="0" smtClean="0"/>
              <a:t> Layer, Pooling Layer, and Fully-Connected Layer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LeeNet</a:t>
            </a:r>
            <a:r>
              <a:rPr lang="en-US" dirty="0" smtClean="0"/>
              <a:t> Architecture</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1600200"/>
            <a:ext cx="9143999" cy="4495799"/>
          </a:xfrm>
          <a:prstGeom prst="rect">
            <a:avLst/>
          </a:prstGeom>
          <a:noFill/>
          <a:ln w="9525">
            <a:solidFill>
              <a:schemeClr val="tx1"/>
            </a:solid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Layer</a:t>
            </a:r>
            <a:endParaRPr lang="en-US" dirty="0"/>
          </a:p>
        </p:txBody>
      </p:sp>
      <p:sp>
        <p:nvSpPr>
          <p:cNvPr id="3" name="Content Placeholder 2"/>
          <p:cNvSpPr>
            <a:spLocks noGrp="1"/>
          </p:cNvSpPr>
          <p:nvPr>
            <p:ph idx="1"/>
          </p:nvPr>
        </p:nvSpPr>
        <p:spPr/>
        <p:txBody>
          <a:bodyPr>
            <a:normAutofit/>
          </a:bodyPr>
          <a:lstStyle/>
          <a:p>
            <a:r>
              <a:rPr lang="en-US" sz="2400" dirty="0" smtClean="0"/>
              <a:t>Essentially, every image can be represented as a matrix of pixel values.</a:t>
            </a:r>
          </a:p>
          <a:p>
            <a:r>
              <a:rPr lang="en-US" sz="2400" dirty="0" smtClean="0"/>
              <a:t>Channel is a conventional term used to refer to a certain component of an image. An image from a standard digital camera will have three channels – red, green and blue – you can imagine those as three 2d-matrices stacked over each other (one for each color), each having pixel values in the range 0 to 255.</a:t>
            </a:r>
          </a:p>
        </p:txBody>
      </p:sp>
      <p:pic>
        <p:nvPicPr>
          <p:cNvPr id="2052" name="Picture 4" descr="8-gif.gif"/>
          <p:cNvPicPr>
            <a:picLocks noChangeAspect="1" noChangeArrowheads="1" noCrop="1"/>
          </p:cNvPicPr>
          <p:nvPr/>
        </p:nvPicPr>
        <p:blipFill>
          <a:blip r:embed="rId2"/>
          <a:srcRect/>
          <a:stretch>
            <a:fillRect/>
          </a:stretch>
        </p:blipFill>
        <p:spPr bwMode="auto">
          <a:xfrm>
            <a:off x="6858000" y="4343400"/>
            <a:ext cx="1828800" cy="18288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 grayscale image, on the other hand, has just one channel. </a:t>
            </a:r>
          </a:p>
          <a:p>
            <a:r>
              <a:rPr lang="en-US" dirty="0" smtClean="0"/>
              <a:t>For the purpose of this example , we will only consider grayscale images, so we will have a single 2d matrix representing an image. The value of each pixel in the matrix will range from 0 to 255 – zero indicating black and 255 indicating white.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5" name="Content Placeholder 4" descr="convolution_schematic.gif"/>
          <p:cNvPicPr>
            <a:picLocks noGrp="1" noChangeAspect="1"/>
          </p:cNvPicPr>
          <p:nvPr>
            <p:ph idx="1"/>
          </p:nvPr>
        </p:nvPicPr>
        <p:blipFill>
          <a:blip r:embed="rId2"/>
          <a:stretch>
            <a:fillRect/>
          </a:stretch>
        </p:blipFill>
        <p:spPr>
          <a:xfrm>
            <a:off x="0" y="1295400"/>
            <a:ext cx="9144000" cy="55626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The primary purpose of Convolution in case of a </a:t>
            </a:r>
            <a:r>
              <a:rPr lang="en-US" dirty="0" err="1" smtClean="0"/>
              <a:t>ConvNet</a:t>
            </a:r>
            <a:r>
              <a:rPr lang="en-US" dirty="0" smtClean="0"/>
              <a:t> is to extract features from the input image. </a:t>
            </a:r>
          </a:p>
          <a:p>
            <a:r>
              <a:rPr lang="en-US" dirty="0" smtClean="0"/>
              <a:t>Convolution preserves the spatial relationship between pixels by learning image features using small squares of input data.</a:t>
            </a:r>
          </a:p>
          <a:p>
            <a:r>
              <a:rPr lang="en-US" dirty="0" smtClean="0"/>
              <a:t>We slide the orange matrix over our original image (green) by 1 pixel (also called ‘stride’) and for every position, we compute element wise multiplication (between the two matrices) and add the multiplication outputs to get the final integer which forms a single element of the output matrix (pink). </a:t>
            </a:r>
          </a:p>
          <a:p>
            <a:r>
              <a:rPr lang="en-US" dirty="0" smtClean="0"/>
              <a:t>Note that the 3×3 matrix “sees” only a part of the input image in each stride.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TotalTime>
  <Words>1875</Words>
  <Application>Microsoft Office PowerPoint</Application>
  <PresentationFormat>On-screen Show (4:3)</PresentationFormat>
  <Paragraphs>85</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Arial Black</vt:lpstr>
      <vt:lpstr>Calibri</vt:lpstr>
      <vt:lpstr>Office Theme</vt:lpstr>
      <vt:lpstr>Convolutional Neural Network (CNN)</vt:lpstr>
      <vt:lpstr>Introduction</vt:lpstr>
      <vt:lpstr>PowerPoint Presentation</vt:lpstr>
      <vt:lpstr>ConvNets</vt:lpstr>
      <vt:lpstr>LeeNet Architecture</vt:lpstr>
      <vt:lpstr>Input Layer</vt:lpstr>
      <vt:lpstr>PowerPoint Presentation</vt:lpstr>
      <vt:lpstr>Convolution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ReLu</vt:lpstr>
      <vt:lpstr>PowerPoint Presentation</vt:lpstr>
      <vt:lpstr>PowerPoint Presentation</vt:lpstr>
      <vt:lpstr>Pooling Step</vt:lpstr>
      <vt:lpstr>PowerPoint Presentation</vt:lpstr>
      <vt:lpstr>PowerPoint Presentation</vt:lpstr>
      <vt:lpstr>PowerPoint Presentation</vt:lpstr>
      <vt:lpstr>Effect of Pooling</vt:lpstr>
      <vt:lpstr>PowerPoint Presentation</vt:lpstr>
      <vt:lpstr>PowerPoint Presentation</vt:lpstr>
      <vt:lpstr>Fully Connected Layer</vt:lpstr>
      <vt:lpstr>PowerPoint Presentation</vt:lpstr>
      <vt:lpstr>PowerPoint Presentation</vt:lpstr>
      <vt:lpstr>PowerPoint Presentation</vt:lpstr>
      <vt:lpstr>Training the CNN</vt:lpstr>
      <vt:lpstr>PowerPoint Presentation</vt:lpstr>
      <vt:lpstr>PowerPoint Presentation</vt:lpstr>
      <vt:lpstr>PowerPoint Presentation</vt:lpstr>
      <vt:lpstr>PowerPoint Presentation</vt:lpstr>
      <vt:lpstr>PowerPoint Presentation</vt:lpstr>
      <vt:lpstr>PowerPoint Presentation</vt:lpstr>
      <vt:lpstr>Visualizing CNN</vt:lpstr>
      <vt:lpstr>Applications of CNN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(CNN)</dc:title>
  <dc:creator>noorul islam</dc:creator>
  <cp:lastModifiedBy>tariq</cp:lastModifiedBy>
  <cp:revision>45</cp:revision>
  <dcterms:created xsi:type="dcterms:W3CDTF">2017-04-09T14:27:44Z</dcterms:created>
  <dcterms:modified xsi:type="dcterms:W3CDTF">2021-07-10T08:17:44Z</dcterms:modified>
</cp:coreProperties>
</file>